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8" r:id="rId2"/>
  </p:sldMasterIdLst>
  <p:sldIdLst>
    <p:sldId id="256" r:id="rId3"/>
    <p:sldId id="267" r:id="rId4"/>
    <p:sldId id="268" r:id="rId5"/>
    <p:sldId id="271" r:id="rId6"/>
    <p:sldId id="258" r:id="rId7"/>
    <p:sldId id="259" r:id="rId8"/>
    <p:sldId id="269" r:id="rId9"/>
    <p:sldId id="262" r:id="rId10"/>
    <p:sldId id="270" r:id="rId11"/>
    <p:sldId id="263" r:id="rId12"/>
    <p:sldId id="260" r:id="rId13"/>
    <p:sldId id="261" r:id="rId14"/>
    <p:sldId id="264" r:id="rId15"/>
    <p:sldId id="26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52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709979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0444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6976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93183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60126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7991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50997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61379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268996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39428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985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71259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66576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85698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248316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3648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7012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190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9579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827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972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0526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0570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0895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2.mov"/><Relationship Id="rId7" Type="http://schemas.openxmlformats.org/officeDocument/2006/relationships/image" Target="../media/image3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13.xml"/><Relationship Id="rId4" Type="http://schemas.openxmlformats.org/officeDocument/2006/relationships/video" Target="../media/media2.mov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A" sz="6000" dirty="0"/>
              <a:t>Team SEWZ: Project report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CA" sz="2000" dirty="0" err="1"/>
              <a:t>Shouyu</a:t>
            </a:r>
            <a:r>
              <a:rPr lang="en-CA" sz="2000" dirty="0"/>
              <a:t> Ling, Eric Chang, Wei Shao, Zorry Belchev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5407" y="913428"/>
            <a:ext cx="4895113" cy="111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71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99664-1001-2843-AA63-EDE9E2121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Example: A Bad Subject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97045331-751B-294B-8C8F-E1A542C93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599" y="1737360"/>
            <a:ext cx="7788801" cy="43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117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000" dirty="0"/>
              <a:t>Does performance improve from Block 2 to 3?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1178654"/>
          </a:xfrm>
        </p:spPr>
        <p:txBody>
          <a:bodyPr>
            <a:normAutofit/>
          </a:bodyPr>
          <a:lstStyle/>
          <a:p>
            <a:r>
              <a:rPr lang="en-CA" b="1" dirty="0"/>
              <a:t>Follow-up ANOVA across environment &amp; reward type</a:t>
            </a:r>
          </a:p>
          <a:p>
            <a:r>
              <a:rPr lang="en-CA" b="1" dirty="0"/>
              <a:t>Performance ~ Block (2, 3)</a:t>
            </a:r>
          </a:p>
          <a:p>
            <a:endParaRPr lang="en-CA" b="1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8084075"/>
              </p:ext>
            </p:extLst>
          </p:nvPr>
        </p:nvGraphicFramePr>
        <p:xfrm>
          <a:off x="847221" y="3024388"/>
          <a:ext cx="527925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6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3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7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i="1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i="1" dirty="0"/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rgbClr val="FF0000"/>
                          </a:solidFill>
                        </a:rPr>
                        <a:t>Block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32.32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&lt;.0001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884" y="2834261"/>
            <a:ext cx="5429250" cy="2847975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1050750" y="4653204"/>
            <a:ext cx="4872199" cy="117865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sz="2500" b="1" dirty="0"/>
              <a:t>Performance improves across training blocks</a:t>
            </a:r>
          </a:p>
          <a:p>
            <a:pPr algn="ctr"/>
            <a:endParaRPr lang="en-CA" sz="2500" b="1" dirty="0"/>
          </a:p>
        </p:txBody>
      </p:sp>
    </p:spTree>
    <p:extLst>
      <p:ext uri="{BB962C8B-B14F-4D97-AF65-F5344CB8AC3E}">
        <p14:creationId xmlns:p14="http://schemas.microsoft.com/office/powerpoint/2010/main" val="657147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2D613-6FAE-8845-B2CD-1BABD0DBD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Three-way mixed-design ANOVA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F266D-D3CD-B142-866D-45A30571C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Dependent variable: Bhattacharyya Coefficient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Independent variables: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000" dirty="0"/>
              <a:t>Between-subject: Delay (Short, Long) and Environment (Rural, Urban)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000" dirty="0"/>
              <a:t>Within-subject: Reward Type (Food, Water, Money)</a:t>
            </a:r>
          </a:p>
          <a:p>
            <a:endParaRPr lang="en-CA" dirty="0"/>
          </a:p>
        </p:txBody>
      </p:sp>
      <p:pic>
        <p:nvPicPr>
          <p:cNvPr id="4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7B0099-1EF5-4C4F-8C8F-95E13F78F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257" y="3429000"/>
            <a:ext cx="10394446" cy="26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118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2584-007B-4742-82DF-5E8171336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Effect of the environment &amp; delay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AFFF0FB-CDC7-E241-AF68-A8FF573829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229" y="1846263"/>
            <a:ext cx="7996917" cy="4498266"/>
          </a:xfrm>
        </p:spPr>
      </p:pic>
    </p:spTree>
    <p:extLst>
      <p:ext uri="{BB962C8B-B14F-4D97-AF65-F5344CB8AC3E}">
        <p14:creationId xmlns:p14="http://schemas.microsoft.com/office/powerpoint/2010/main" val="3164396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4CE2D-6F01-5748-9F3B-C45C580A6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Predict Testing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0FC76-CFFA-3F44-8B12-7A8E85DF3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0032" y="1845734"/>
            <a:ext cx="2097024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Number of rewards found during the training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i="1" dirty="0"/>
              <a:t>r</a:t>
            </a:r>
            <a:r>
              <a:rPr lang="en-CA" dirty="0"/>
              <a:t> = .62, </a:t>
            </a:r>
            <a:r>
              <a:rPr lang="en-CA" i="1" dirty="0"/>
              <a:t>p</a:t>
            </a:r>
            <a:r>
              <a:rPr lang="en-CA" dirty="0"/>
              <a:t> &lt; .001</a:t>
            </a:r>
          </a:p>
          <a:p>
            <a:pPr>
              <a:buFont typeface="Arial" panose="020B0604020202020204" pitchFamily="34" charset="0"/>
              <a:buChar char="•"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24BA5D-12F8-0C42-888A-DD7A1720A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45734"/>
            <a:ext cx="7920110" cy="445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989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Experiment overview: Training Phase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217AA7-05AC-FC49-9DAC-7C05A875D07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1824"/>
          <a:stretch/>
        </p:blipFill>
        <p:spPr>
          <a:xfrm>
            <a:off x="801859" y="2411325"/>
            <a:ext cx="3285218" cy="283592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EB783AD-516A-8F43-A5A7-B619EF072C5B}"/>
              </a:ext>
            </a:extLst>
          </p:cNvPr>
          <p:cNvSpPr txBox="1"/>
          <p:nvPr/>
        </p:nvSpPr>
        <p:spPr>
          <a:xfrm>
            <a:off x="5206686" y="2411325"/>
            <a:ext cx="1778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Blocked Learning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5BEF92-37FB-184F-A440-2F92B3D63837}"/>
              </a:ext>
            </a:extLst>
          </p:cNvPr>
          <p:cNvSpPr txBox="1"/>
          <p:nvPr/>
        </p:nvSpPr>
        <p:spPr>
          <a:xfrm>
            <a:off x="8610558" y="2411325"/>
            <a:ext cx="2108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Interleaved Learning</a:t>
            </a:r>
          </a:p>
        </p:txBody>
      </p:sp>
      <p:pic>
        <p:nvPicPr>
          <p:cNvPr id="12" name="train_block2">
            <a:hlinkClick r:id="" action="ppaction://media"/>
            <a:extLst>
              <a:ext uri="{FF2B5EF4-FFF2-40B4-BE49-F238E27FC236}">
                <a16:creationId xmlns:a16="http://schemas.microsoft.com/office/drawing/2014/main" id="{A18B85C0-876E-494C-8EB7-37183C1F95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05457" y="2750976"/>
            <a:ext cx="3450381" cy="2587786"/>
          </a:xfrm>
          <a:prstGeom prst="rect">
            <a:avLst/>
          </a:prstGeom>
        </p:spPr>
      </p:pic>
      <p:pic>
        <p:nvPicPr>
          <p:cNvPr id="13" name="train_block3">
            <a:hlinkClick r:id="" action="ppaction://media"/>
            <a:extLst>
              <a:ext uri="{FF2B5EF4-FFF2-40B4-BE49-F238E27FC236}">
                <a16:creationId xmlns:a16="http://schemas.microsoft.com/office/drawing/2014/main" id="{D6A46961-3187-1D4A-A1B1-81DAEBBB1C2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39759" y="2750976"/>
            <a:ext cx="3450381" cy="258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227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52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Experiment overview: Training Phase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366199-F830-5944-92A4-DB2274AA89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73" r="-1"/>
          <a:stretch/>
        </p:blipFill>
        <p:spPr>
          <a:xfrm>
            <a:off x="1816168" y="2309286"/>
            <a:ext cx="8620623" cy="283592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6328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1C2F4-FEEB-D144-ADD9-12FB8FFAE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09D73-A2FB-9542-B21C-36A6DAC01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   Do participants learn during the training phase (i.e., does performance improve over training blocks)?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   Do they remember the locations of rewards in testing? What factors influence their memory?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   Can we predict their performance in the testing phase by how they perform in the training phase?</a:t>
            </a:r>
          </a:p>
        </p:txBody>
      </p:sp>
    </p:spTree>
    <p:extLst>
      <p:ext uri="{BB962C8B-B14F-4D97-AF65-F5344CB8AC3E}">
        <p14:creationId xmlns:p14="http://schemas.microsoft.com/office/powerpoint/2010/main" val="1183912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Predict performance on Block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356553"/>
          </a:xfrm>
        </p:spPr>
        <p:txBody>
          <a:bodyPr>
            <a:normAutofit lnSpcReduction="10000"/>
          </a:bodyPr>
          <a:lstStyle/>
          <a:p>
            <a:r>
              <a:rPr lang="en-CA" b="1" dirty="0"/>
              <a:t>Regression model based on invisible trials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2191987" y="2667835"/>
            <a:ext cx="7749219" cy="2985990"/>
            <a:chOff x="1921528" y="2667835"/>
            <a:chExt cx="7749219" cy="2985990"/>
          </a:xfrm>
        </p:grpSpPr>
        <p:sp>
          <p:nvSpPr>
            <p:cNvPr id="6" name="Content Placeholder 2"/>
            <p:cNvSpPr txBox="1">
              <a:spLocks/>
            </p:cNvSpPr>
            <p:nvPr/>
          </p:nvSpPr>
          <p:spPr>
            <a:xfrm>
              <a:off x="4407150" y="2667835"/>
              <a:ext cx="2341379" cy="356553"/>
            </a:xfrm>
            <a:prstGeom prst="rect">
              <a:avLst/>
            </a:prstGeom>
          </p:spPr>
          <p:txBody>
            <a:bodyPr vert="horz" lIns="0" tIns="45720" rIns="0" bIns="45720" rtlCol="0">
              <a:normAutofit lnSpcReduction="10000"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CA" b="1" dirty="0"/>
                <a:t>Block 3 Performance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3000777" y="3309870"/>
              <a:ext cx="1262130" cy="61818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ontent Placeholder 2"/>
            <p:cNvSpPr txBox="1">
              <a:spLocks/>
            </p:cNvSpPr>
            <p:nvPr/>
          </p:nvSpPr>
          <p:spPr>
            <a:xfrm>
              <a:off x="1921528" y="4095244"/>
              <a:ext cx="2341379" cy="356553"/>
            </a:xfrm>
            <a:prstGeom prst="rect">
              <a:avLst/>
            </a:prstGeom>
          </p:spPr>
          <p:txBody>
            <a:bodyPr vert="horz" lIns="0" tIns="45720" rIns="0" bIns="45720" rtlCol="0">
              <a:normAutofit lnSpcReduction="10000"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CA" b="1" dirty="0"/>
                <a:t>Block 2 Performance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>
              <a:off x="5769735" y="3296991"/>
              <a:ext cx="2576" cy="78537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7045172" y="3213397"/>
              <a:ext cx="1261701" cy="70178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4703793" y="4095243"/>
              <a:ext cx="2341379" cy="1352520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CA" b="1" dirty="0"/>
                <a:t>Environment Type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en-CA" sz="1500" b="1" dirty="0"/>
                <a:t>Rural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en-CA" sz="1500" b="1" dirty="0"/>
                <a:t>Urban</a:t>
              </a:r>
            </a:p>
          </p:txBody>
        </p:sp>
        <p:sp>
          <p:nvSpPr>
            <p:cNvPr id="16" name="Content Placeholder 2"/>
            <p:cNvSpPr txBox="1">
              <a:spLocks/>
            </p:cNvSpPr>
            <p:nvPr/>
          </p:nvSpPr>
          <p:spPr>
            <a:xfrm>
              <a:off x="7329368" y="4103590"/>
              <a:ext cx="2341379" cy="1550235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CA" b="1" dirty="0"/>
                <a:t>Reward Type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en-CA" sz="1500" b="1" dirty="0"/>
                <a:t>Food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en-CA" sz="1500" b="1" dirty="0"/>
                <a:t>Water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en-CA" sz="1500" b="1" dirty="0"/>
                <a:t>Money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0530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Predict performance on Block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356553"/>
          </a:xfrm>
        </p:spPr>
        <p:txBody>
          <a:bodyPr>
            <a:normAutofit lnSpcReduction="10000"/>
          </a:bodyPr>
          <a:lstStyle/>
          <a:p>
            <a:r>
              <a:rPr lang="en-CA" b="1" dirty="0"/>
              <a:t>Regression model : Results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452510"/>
              </p:ext>
            </p:extLst>
          </p:nvPr>
        </p:nvGraphicFramePr>
        <p:xfrm>
          <a:off x="870114" y="3516569"/>
          <a:ext cx="527925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6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3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7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i="1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i="1" dirty="0"/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Block2Performance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.41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rgbClr val="FF0000"/>
                          </a:solidFill>
                        </a:rPr>
                        <a:t>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13.87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.0003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err="1"/>
                        <a:t>RewardType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2.12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Content Placeholder 2"/>
          <p:cNvSpPr txBox="1">
            <a:spLocks/>
          </p:cNvSpPr>
          <p:nvPr/>
        </p:nvSpPr>
        <p:spPr>
          <a:xfrm>
            <a:off x="1111656" y="2584729"/>
            <a:ext cx="10058400" cy="356553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b="1" dirty="0"/>
              <a:t>REML criterion at convergence: -1079.9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180" y="2866523"/>
            <a:ext cx="5429250" cy="28479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6D6F6F1-463F-E84A-9CDD-31127D22E43D}"/>
              </a:ext>
            </a:extLst>
          </p:cNvPr>
          <p:cNvSpPr/>
          <p:nvPr/>
        </p:nvSpPr>
        <p:spPr>
          <a:xfrm>
            <a:off x="11229999" y="4561017"/>
            <a:ext cx="158496" cy="3523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1775B8-09EE-F349-8D07-C9A462341B03}"/>
              </a:ext>
            </a:extLst>
          </p:cNvPr>
          <p:cNvSpPr txBox="1"/>
          <p:nvPr/>
        </p:nvSpPr>
        <p:spPr>
          <a:xfrm>
            <a:off x="11161790" y="4514842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Rural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7F4C18-9256-DF4D-B222-63BBC82D6238}"/>
              </a:ext>
            </a:extLst>
          </p:cNvPr>
          <p:cNvSpPr txBox="1"/>
          <p:nvPr/>
        </p:nvSpPr>
        <p:spPr>
          <a:xfrm>
            <a:off x="11158923" y="4730277"/>
            <a:ext cx="5389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Urban</a:t>
            </a:r>
          </a:p>
        </p:txBody>
      </p:sp>
    </p:spTree>
    <p:extLst>
      <p:ext uri="{BB962C8B-B14F-4D97-AF65-F5344CB8AC3E}">
        <p14:creationId xmlns:p14="http://schemas.microsoft.com/office/powerpoint/2010/main" val="1967872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02">
            <a:hlinkClick r:id="" action="ppaction://media"/>
            <a:extLst>
              <a:ext uri="{FF2B5EF4-FFF2-40B4-BE49-F238E27FC236}">
                <a16:creationId xmlns:a16="http://schemas.microsoft.com/office/drawing/2014/main" id="{0B60F8FF-FDA8-BD4E-B310-11D3413BFF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77275" y="1773936"/>
            <a:ext cx="6005893" cy="45044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3F6638-576D-614B-AB2D-9388D74B0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Example: A Good Subject </a:t>
            </a:r>
          </a:p>
        </p:txBody>
      </p:sp>
    </p:spTree>
    <p:extLst>
      <p:ext uri="{BB962C8B-B14F-4D97-AF65-F5344CB8AC3E}">
        <p14:creationId xmlns:p14="http://schemas.microsoft.com/office/powerpoint/2010/main" val="3875636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F6638-576D-614B-AB2D-9388D74B0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Example: A Good Subject </a:t>
            </a:r>
          </a:p>
        </p:txBody>
      </p:sp>
      <p:pic>
        <p:nvPicPr>
          <p:cNvPr id="4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8BC39335-A443-E94F-AA63-C3362DE59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132" y="1737360"/>
            <a:ext cx="7793736" cy="438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21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99664-1001-2843-AA63-EDE9E2121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Example: A Bad Subject</a:t>
            </a:r>
          </a:p>
        </p:txBody>
      </p:sp>
      <p:pic>
        <p:nvPicPr>
          <p:cNvPr id="5" name="S70">
            <a:hlinkClick r:id="" action="ppaction://media"/>
            <a:extLst>
              <a:ext uri="{FF2B5EF4-FFF2-40B4-BE49-F238E27FC236}">
                <a16:creationId xmlns:a16="http://schemas.microsoft.com/office/drawing/2014/main" id="{F1733A0E-CF11-4647-AB92-6725FB883A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00782" y="1853184"/>
            <a:ext cx="5933778" cy="445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64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101</TotalTime>
  <Words>264</Words>
  <Application>Microsoft Macintosh PowerPoint</Application>
  <PresentationFormat>Widescreen</PresentationFormat>
  <Paragraphs>63</Paragraphs>
  <Slides>14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Courier New</vt:lpstr>
      <vt:lpstr>Wingdings</vt:lpstr>
      <vt:lpstr>Wingdings 2</vt:lpstr>
      <vt:lpstr>HDOfficeLightV0</vt:lpstr>
      <vt:lpstr>Retrospect</vt:lpstr>
      <vt:lpstr>Team SEWZ: Project report </vt:lpstr>
      <vt:lpstr>Experiment overview: Training Phase</vt:lpstr>
      <vt:lpstr>Experiment overview: Training Phase</vt:lpstr>
      <vt:lpstr>Goals</vt:lpstr>
      <vt:lpstr>Predict performance on Block 3</vt:lpstr>
      <vt:lpstr>Predict performance on Block 3</vt:lpstr>
      <vt:lpstr>Example: A Good Subject </vt:lpstr>
      <vt:lpstr>Example: A Good Subject </vt:lpstr>
      <vt:lpstr>Example: A Bad Subject</vt:lpstr>
      <vt:lpstr>Example: A Bad Subject</vt:lpstr>
      <vt:lpstr>Does performance improve from Block 2 to 3?</vt:lpstr>
      <vt:lpstr>Three-way mixed-design ANOVA</vt:lpstr>
      <vt:lpstr>Effect of the environment &amp; delay</vt:lpstr>
      <vt:lpstr>Predict Testing Performance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SEWZ: Project report</dc:title>
  <dc:creator>Zorry Belchev</dc:creator>
  <cp:lastModifiedBy>Shouyu Ling</cp:lastModifiedBy>
  <cp:revision>16</cp:revision>
  <dcterms:created xsi:type="dcterms:W3CDTF">2019-05-04T17:04:12Z</dcterms:created>
  <dcterms:modified xsi:type="dcterms:W3CDTF">2019-05-04T20:06:31Z</dcterms:modified>
</cp:coreProperties>
</file>